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817" r:id="rId2"/>
    <p:sldMasterId id="2147483829" r:id="rId3"/>
    <p:sldMasterId id="2147483841" r:id="rId4"/>
    <p:sldMasterId id="2147483854" r:id="rId5"/>
    <p:sldMasterId id="2147483866" r:id="rId6"/>
    <p:sldMasterId id="2147483878" r:id="rId7"/>
    <p:sldMasterId id="2147483891" r:id="rId8"/>
    <p:sldMasterId id="2147483904" r:id="rId9"/>
    <p:sldMasterId id="2147483920" r:id="rId10"/>
    <p:sldMasterId id="2147483933" r:id="rId11"/>
    <p:sldMasterId id="2147483947" r:id="rId12"/>
    <p:sldMasterId id="2147483962" r:id="rId13"/>
    <p:sldMasterId id="2147483974" r:id="rId14"/>
    <p:sldMasterId id="2147483986" r:id="rId15"/>
    <p:sldMasterId id="2147484000" r:id="rId16"/>
    <p:sldMasterId id="2147484013" r:id="rId17"/>
    <p:sldMasterId id="2147484026" r:id="rId18"/>
    <p:sldMasterId id="2147484039" r:id="rId19"/>
    <p:sldMasterId id="2147484052" r:id="rId20"/>
    <p:sldMasterId id="2147484065" r:id="rId21"/>
    <p:sldMasterId id="2147484078" r:id="rId22"/>
  </p:sldMasterIdLst>
  <p:notesMasterIdLst>
    <p:notesMasterId r:id="rId34"/>
  </p:notesMasterIdLst>
  <p:handoutMasterIdLst>
    <p:handoutMasterId r:id="rId35"/>
  </p:handoutMasterIdLst>
  <p:sldIdLst>
    <p:sldId id="525" r:id="rId23"/>
    <p:sldId id="526" r:id="rId24"/>
    <p:sldId id="527" r:id="rId25"/>
    <p:sldId id="521" r:id="rId26"/>
    <p:sldId id="513" r:id="rId27"/>
    <p:sldId id="528" r:id="rId28"/>
    <p:sldId id="529" r:id="rId29"/>
    <p:sldId id="530" r:id="rId30"/>
    <p:sldId id="531" r:id="rId31"/>
    <p:sldId id="532" r:id="rId32"/>
    <p:sldId id="533" r:id="rId33"/>
  </p:sldIdLst>
  <p:sldSz cx="12192000" cy="6858000"/>
  <p:notesSz cx="6819900" cy="99187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  <p15:guide id="3" orient="horz" pos="1457" userDrawn="1">
          <p15:clr>
            <a:srgbClr val="A4A3A4"/>
          </p15:clr>
        </p15:guide>
        <p15:guide id="4" orient="horz" pos="1230" userDrawn="1">
          <p15:clr>
            <a:srgbClr val="A4A3A4"/>
          </p15:clr>
        </p15:guide>
        <p15:guide id="5" orient="horz" pos="387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967" userDrawn="1">
          <p15:clr>
            <a:srgbClr val="A4A3A4"/>
          </p15:clr>
        </p15:guide>
        <p15:guide id="10" pos="6955" userDrawn="1">
          <p15:clr>
            <a:srgbClr val="A4A3A4"/>
          </p15:clr>
        </p15:guide>
        <p15:guide id="11" pos="7348" userDrawn="1">
          <p15:clr>
            <a:srgbClr val="A4A3A4"/>
          </p15:clr>
        </p15:guide>
        <p15:guide id="12" pos="26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1A"/>
    <a:srgbClr val="E10019"/>
    <a:srgbClr val="8A8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793" autoAdjust="0"/>
  </p:normalViewPr>
  <p:slideViewPr>
    <p:cSldViewPr showGuides="1">
      <p:cViewPr varScale="1">
        <p:scale>
          <a:sx n="88" d="100"/>
          <a:sy n="88" d="100"/>
        </p:scale>
        <p:origin x="360" y="62"/>
      </p:cViewPr>
      <p:guideLst>
        <p:guide orient="horz" pos="2160"/>
        <p:guide orient="horz" pos="504"/>
        <p:guide orient="horz" pos="1457"/>
        <p:guide orient="horz" pos="1230"/>
        <p:guide orient="horz" pos="3876"/>
        <p:guide orient="horz" pos="3793"/>
        <p:guide orient="horz" pos="4110"/>
        <p:guide pos="3840"/>
        <p:guide pos="967"/>
        <p:guide pos="6955"/>
        <p:guide pos="7348"/>
        <p:guide pos="26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tableStyles" Target="tableStyles.xml"/><Relationship Id="rId21" Type="http://schemas.openxmlformats.org/officeDocument/2006/relationships/slideMaster" Target="slideMasters/slideMaster2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63032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C3A8C-9141-445E-A339-B053CE031257}" type="datetimeFigureOut">
              <a:rPr lang="fr-FR" smtClean="0"/>
              <a:pPr/>
              <a:t>17/05/2024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AA51B-2AFD-4BE4-B99E-EE190C9F18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12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17/05/2024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4538"/>
            <a:ext cx="6610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990" y="4711384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63032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/>
              <a:t>INTERNE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dirty="0" smtClean="0"/>
              <a:t>Ce document et les informations qu’il contient sont propriété de </a:t>
            </a:r>
            <a:r>
              <a:rPr lang="fr-FR" sz="7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SFR</a:t>
            </a:r>
            <a:r>
              <a:rPr lang="fr-FR" sz="7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</a:t>
            </a:r>
            <a:r>
              <a:rPr lang="fr-FR" sz="7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confidentiel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7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375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  <p15:guide id="2" pos="7408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2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4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9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1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81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0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9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9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07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32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7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49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0669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6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02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262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51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234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3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2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187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92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71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294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517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8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88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8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54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956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98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4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43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986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34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37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43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5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07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0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844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8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67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848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860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7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5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9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11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6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1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353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663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2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98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2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3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2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71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0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110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7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47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7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4" y="-2332"/>
            <a:ext cx="12172999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56771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8256243" y="5991539"/>
            <a:ext cx="3598308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700" dirty="0" smtClean="0">
                <a:solidFill>
                  <a:srgbClr val="000000"/>
                </a:solidFill>
              </a:rPr>
              <a:t>Ce document et les informations qu’il contient sont propriété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 concernée</a:t>
            </a:r>
            <a:r>
              <a:rPr lang="fr-FR" sz="500" dirty="0" smtClean="0">
                <a:solidFill>
                  <a:srgbClr val="000000"/>
                </a:solidFill>
              </a:rPr>
              <a:t>.</a:t>
            </a:r>
            <a:endParaRPr lang="fr-FR" sz="500" dirty="0">
              <a:solidFill>
                <a:srgbClr val="000000"/>
              </a:solidFill>
            </a:endParaRP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550863" y="6156000"/>
            <a:ext cx="2016745" cy="704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fr-FR" sz="900" b="1" dirty="0" smtClean="0">
                <a:solidFill>
                  <a:srgbClr val="E1001A"/>
                </a:solidFill>
              </a:rPr>
              <a:t>INTERNE GROUPE - PROPRIÉTÉ DU GROUPE NUMERICABLE-SFR</a:t>
            </a:r>
            <a:endParaRPr lang="fr-FR" sz="900" b="1" dirty="0">
              <a:solidFill>
                <a:srgbClr val="E1001A"/>
              </a:solidFill>
            </a:endParaRP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247" y="1448780"/>
            <a:ext cx="5677156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902433" y="6235424"/>
            <a:ext cx="35670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 smtClean="0">
                <a:solidFill>
                  <a:srgbClr val="E1001A"/>
                </a:solidFill>
              </a:rPr>
              <a:t>Document confidentiel à usage exclusivement interne </a:t>
            </a:r>
            <a:endParaRPr lang="fr-FR" sz="1050" dirty="0">
              <a:solidFill>
                <a:srgbClr val="E1001A"/>
              </a:solidFill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1760060" y="637630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rgbClr val="000000"/>
                </a:solidFill>
              </a:rPr>
              <a:t>1</a:t>
            </a:r>
            <a:endParaRPr lang="fr-F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39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0863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855640" y="2312988"/>
            <a:ext cx="8184893" cy="3708400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11040533" y="6252542"/>
            <a:ext cx="624419" cy="70485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>
                <a:solidFill>
                  <a:srgbClr val="000000"/>
                </a:solidFill>
              </a:rPr>
              <a:t>2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3143672" y="6552728"/>
            <a:ext cx="6048672" cy="404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 - COMITE MARKETING B2B DU 27 JANVIER 2016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8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54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7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74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61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03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0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1416053" y="2312988"/>
            <a:ext cx="4577735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583165" y="2312988"/>
            <a:ext cx="4457371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1416053" y="2019600"/>
            <a:ext cx="8062535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72999" cy="68493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0"/>
            <a:ext cx="479376" cy="18000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0"/>
            <a:ext cx="479376" cy="18000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5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416053" y="2019301"/>
            <a:ext cx="3646535" cy="342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9" y="2019301"/>
            <a:ext cx="6317225" cy="4002088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4007768" y="6459530"/>
            <a:ext cx="5400600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– COMITE MARKETING DU 18 DECEMBRE 2015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2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2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70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6639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04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38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6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47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15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0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86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2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212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7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141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15598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5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06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0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7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7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96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9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749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29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6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43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1339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82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75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322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60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309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3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736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5"/>
          <p:cNvSpPr txBox="1">
            <a:spLocks/>
          </p:cNvSpPr>
          <p:nvPr userDrawn="1"/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24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637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9773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44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6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9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1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4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7647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809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35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219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17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8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2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4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7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3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4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6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473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03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50" y="4113076"/>
            <a:ext cx="40804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50" y="6153150"/>
            <a:ext cx="4080455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9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7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2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91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67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70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92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5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12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4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49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5" y="1844824"/>
            <a:ext cx="4369131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30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1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4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9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93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34" y="377056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9" y="377056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3" y="80480"/>
            <a:ext cx="624419" cy="70485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20" name="ZoneTexte 19"/>
          <p:cNvSpPr txBox="1"/>
          <p:nvPr userDrawn="1"/>
        </p:nvSpPr>
        <p:spPr bwMode="gray">
          <a:xfrm>
            <a:off x="62484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1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3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8808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5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4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2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6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2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175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49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3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88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1673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2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3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578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513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2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60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948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719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baseline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5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4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72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3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37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83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885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295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15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027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5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5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3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1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0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68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3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765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12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1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75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17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4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17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91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17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17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9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17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9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2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38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79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17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12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139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 baseline="0"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5256584" cy="408283"/>
          </a:xfrm>
        </p:spPr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1297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0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4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11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40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287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4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05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72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7201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638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88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10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3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196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3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715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  <a:latin typeface="+mn-lt"/>
              </a:rPr>
              <a:t>INTERNE -</a:t>
            </a:r>
            <a:endParaRPr lang="en-GB" sz="75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3" r:id="rId2"/>
    <p:sldLayoutId id="2147483799" r:id="rId3"/>
    <p:sldLayoutId id="2147483808" r:id="rId4"/>
    <p:sldLayoutId id="2147483809" r:id="rId5"/>
    <p:sldLayoutId id="2147483810" r:id="rId6"/>
    <p:sldLayoutId id="2147483812" r:id="rId7"/>
    <p:sldLayoutId id="2147483798" r:id="rId8"/>
    <p:sldLayoutId id="2147483814" r:id="rId9"/>
    <p:sldLayoutId id="2147483806" r:id="rId10"/>
    <p:sldLayoutId id="2147483807" r:id="rId11"/>
    <p:sldLayoutId id="2147483815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197" userDrawn="1">
          <p15:clr>
            <a:srgbClr val="F26B43"/>
          </p15:clr>
        </p15:guide>
        <p15:guide id="4" pos="483" userDrawn="1">
          <p15:clr>
            <a:srgbClr val="F26B43"/>
          </p15:clr>
        </p15:guide>
        <p15:guide id="5" orient="horz" pos="12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9" r:id="rId8"/>
    <p:sldLayoutId id="2147483930" r:id="rId9"/>
    <p:sldLayoutId id="2147483931" r:id="rId10"/>
    <p:sldLayoutId id="214748393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2" r:id="rId8"/>
    <p:sldLayoutId id="2147483943" r:id="rId9"/>
    <p:sldLayoutId id="2147483944" r:id="rId10"/>
    <p:sldLayoutId id="214748394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2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7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5" r:id="rId8"/>
    <p:sldLayoutId id="2147483996" r:id="rId9"/>
    <p:sldLayoutId id="2147483997" r:id="rId10"/>
    <p:sldLayoutId id="214748399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299919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1440000" y="2312988"/>
            <a:ext cx="9505949" cy="370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4053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71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5000"/>
        </a:lnSpc>
        <a:spcBef>
          <a:spcPts val="800"/>
        </a:spcBef>
        <a:spcAft>
          <a:spcPts val="600"/>
        </a:spcAft>
        <a:buSzPct val="25000"/>
        <a:buFontTx/>
        <a:buBlip>
          <a:blip r:embed="rId15"/>
        </a:buBlip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350" b="1" i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25000"/>
        <a:buFontTx/>
        <a:buBlip>
          <a:blip r:embed="rId15"/>
        </a:buBlip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80000"/>
        <a:buFont typeface="Wingdings" pitchFamily="2" charset="2"/>
        <a:buChar char=""/>
        <a:defRPr sz="95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79388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100000"/>
        <a:buFont typeface="SFR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892">
          <p15:clr>
            <a:srgbClr val="F26B43"/>
          </p15:clr>
        </p15:guide>
        <p15:guide id="3" pos="6924">
          <p15:clr>
            <a:srgbClr val="F26B43"/>
          </p15:clr>
        </p15:guide>
        <p15:guide id="4" pos="347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2" r:id="rId8"/>
    <p:sldLayoutId id="2147484023" r:id="rId9"/>
    <p:sldLayoutId id="2147484024" r:id="rId10"/>
    <p:sldLayoutId id="214748402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5" r:id="rId8"/>
    <p:sldLayoutId id="2147484036" r:id="rId9"/>
    <p:sldLayoutId id="2147484037" r:id="rId10"/>
    <p:sldLayoutId id="214748403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8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1" r:id="rId8"/>
    <p:sldLayoutId id="2147484062" r:id="rId9"/>
    <p:sldLayoutId id="2147484063" r:id="rId10"/>
    <p:sldLayoutId id="214748406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4" r:id="rId8"/>
    <p:sldLayoutId id="2147484075" r:id="rId9"/>
    <p:sldLayoutId id="2147484076" r:id="rId10"/>
    <p:sldLayoutId id="21474840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20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26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26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74" y="6449726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1" y="6165307"/>
            <a:ext cx="1579796" cy="702000"/>
          </a:xfrm>
          <a:prstGeom prst="rect">
            <a:avLst/>
          </a:prstGeom>
        </p:spPr>
      </p:pic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7" r:id="rId8"/>
    <p:sldLayoutId id="2147484088" r:id="rId9"/>
    <p:sldLayoutId id="2147484089" r:id="rId10"/>
    <p:sldLayoutId id="21474840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50" r:id="rId8"/>
    <p:sldLayoutId id="2147483851" r:id="rId9"/>
    <p:sldLayoutId id="2147483852" r:id="rId10"/>
    <p:sldLayoutId id="214748385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17 mai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0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7" r:id="rId8"/>
    <p:sldLayoutId id="2147483888" r:id="rId9"/>
    <p:sldLayoutId id="2147483889" r:id="rId10"/>
    <p:sldLayoutId id="21474838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3" r:id="rId8"/>
    <p:sldLayoutId id="2147483914" r:id="rId9"/>
    <p:sldLayoutId id="2147483915" r:id="rId10"/>
    <p:sldLayoutId id="214748391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de gestion de cas de tests</a:t>
            </a:r>
            <a:endParaRPr lang="fr-FR" dirty="0">
              <a:solidFill>
                <a:schemeClr val="tx2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05063"/>
              </p:ext>
            </p:extLst>
          </p:nvPr>
        </p:nvGraphicFramePr>
        <p:xfrm>
          <a:off x="911424" y="1761879"/>
          <a:ext cx="10657185" cy="40324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27028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4274480771"/>
                    </a:ext>
                  </a:extLst>
                </a:gridCol>
                <a:gridCol w="252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5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Squash</a:t>
                      </a:r>
                      <a:r>
                        <a:rPr lang="fr-FR" sz="1600" b="1" baseline="0" dirty="0" smtClean="0">
                          <a:solidFill>
                            <a:schemeClr val="tx2"/>
                          </a:solidFill>
                        </a:rPr>
                        <a:t> TM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TESTLINK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HP ALM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XRAY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3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Fonctionnalités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Gestion des cas de test + exécution + suivi + rapport</a:t>
                      </a:r>
                    </a:p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(auto + manu)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(manu)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complète du cycle de vie des applications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61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Installation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un serveur dédié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+ config de BDD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Intégration avec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795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 smtClean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Avec IDE et outils HP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JIRA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5333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License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Tarif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en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du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48" y="1144278"/>
            <a:ext cx="1080120" cy="5670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746401"/>
            <a:ext cx="1524003" cy="9144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746401"/>
            <a:ext cx="1394540" cy="13945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08" y="742445"/>
            <a:ext cx="968896" cy="9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WORKFLOW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118718"/>
            <a:ext cx="1656184" cy="464286"/>
          </a:xfrm>
          <a:prstGeom prst="rect">
            <a:avLst/>
          </a:prstGeom>
        </p:spPr>
      </p:pic>
      <p:sp>
        <p:nvSpPr>
          <p:cNvPr id="12" name="Espace réservé du contenu 7"/>
          <p:cNvSpPr>
            <a:spLocks noGrp="1"/>
          </p:cNvSpPr>
          <p:nvPr>
            <p:ph idx="1"/>
          </p:nvPr>
        </p:nvSpPr>
        <p:spPr>
          <a:xfrm>
            <a:off x="766763" y="251899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03" y="3605950"/>
            <a:ext cx="1436564" cy="13951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2390801"/>
            <a:ext cx="801898" cy="80189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5" y="1590758"/>
            <a:ext cx="688133" cy="83318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09" y="2368514"/>
            <a:ext cx="1024136" cy="1024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366300"/>
            <a:ext cx="752988" cy="9785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5066" y="3833539"/>
            <a:ext cx="936104" cy="92951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42" y="3676000"/>
            <a:ext cx="1269841" cy="12698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20" y="3616672"/>
            <a:ext cx="1363246" cy="1363246"/>
          </a:xfrm>
          <a:prstGeom prst="rect">
            <a:avLst/>
          </a:prstGeom>
        </p:spPr>
      </p:pic>
      <p:cxnSp>
        <p:nvCxnSpPr>
          <p:cNvPr id="24" name="Connecteur droit avec flèche 23"/>
          <p:cNvCxnSpPr>
            <a:stCxn id="7" idx="2"/>
            <a:endCxn id="20" idx="1"/>
          </p:cNvCxnSpPr>
          <p:nvPr/>
        </p:nvCxnSpPr>
        <p:spPr>
          <a:xfrm>
            <a:off x="2315580" y="3583004"/>
            <a:ext cx="503462" cy="72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21" idx="1"/>
          </p:cNvCxnSpPr>
          <p:nvPr/>
        </p:nvCxnSpPr>
        <p:spPr>
          <a:xfrm flipV="1">
            <a:off x="4088883" y="4298295"/>
            <a:ext cx="1354137" cy="12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606320" y="4835383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Convertir en Collections</a:t>
            </a:r>
            <a:endParaRPr lang="fr-FR" sz="1300" b="0" dirty="0" smtClean="0"/>
          </a:p>
        </p:txBody>
      </p:sp>
      <p:cxnSp>
        <p:nvCxnSpPr>
          <p:cNvPr id="33" name="Connecteur droit avec flèche 32"/>
          <p:cNvCxnSpPr>
            <a:stCxn id="16" idx="2"/>
          </p:cNvCxnSpPr>
          <p:nvPr/>
        </p:nvCxnSpPr>
        <p:spPr>
          <a:xfrm>
            <a:off x="5316477" y="3392650"/>
            <a:ext cx="512068" cy="55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7" idx="2"/>
          </p:cNvCxnSpPr>
          <p:nvPr/>
        </p:nvCxnSpPr>
        <p:spPr>
          <a:xfrm flipH="1">
            <a:off x="6456040" y="3344802"/>
            <a:ext cx="520510" cy="602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305176" y="360298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3303639" y="2487387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Données et Valeurs des </a:t>
            </a:r>
            <a:r>
              <a:rPr lang="fr-FR" sz="1300" dirty="0" err="1" smtClean="0"/>
              <a:t>Params</a:t>
            </a:r>
            <a:r>
              <a:rPr lang="fr-FR" sz="1300" dirty="0" smtClean="0"/>
              <a:t> ….</a:t>
            </a:r>
            <a:endParaRPr lang="fr-FR" sz="1300" b="0" dirty="0" smtClean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9" y="891501"/>
            <a:ext cx="688133" cy="833181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28" y="1656418"/>
            <a:ext cx="801898" cy="801898"/>
          </a:xfrm>
          <a:prstGeom prst="rect">
            <a:avLst/>
          </a:prstGeom>
        </p:spPr>
      </p:pic>
      <p:sp>
        <p:nvSpPr>
          <p:cNvPr id="45" name="Espace réservé du contenu 7"/>
          <p:cNvSpPr>
            <a:spLocks noGrp="1"/>
          </p:cNvSpPr>
          <p:nvPr>
            <p:ph idx="1"/>
          </p:nvPr>
        </p:nvSpPr>
        <p:spPr>
          <a:xfrm>
            <a:off x="3629394" y="174937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sp>
        <p:nvSpPr>
          <p:cNvPr id="46" name="Espace réservé du contenu 7"/>
          <p:cNvSpPr>
            <a:spLocks noGrp="1"/>
          </p:cNvSpPr>
          <p:nvPr>
            <p:ph idx="1"/>
          </p:nvPr>
        </p:nvSpPr>
        <p:spPr>
          <a:xfrm>
            <a:off x="4429360" y="585626"/>
            <a:ext cx="1695283" cy="24236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Base Front</a:t>
            </a:r>
            <a:endParaRPr lang="fr-FR" sz="1300" b="0" dirty="0" smtClean="0"/>
          </a:p>
        </p:txBody>
      </p:sp>
      <p:cxnSp>
        <p:nvCxnSpPr>
          <p:cNvPr id="47" name="Connecteur droit avec flèche 46"/>
          <p:cNvCxnSpPr>
            <a:stCxn id="21" idx="3"/>
            <a:endCxn id="13" idx="1"/>
          </p:cNvCxnSpPr>
          <p:nvPr/>
        </p:nvCxnSpPr>
        <p:spPr>
          <a:xfrm>
            <a:off x="6806266" y="4298295"/>
            <a:ext cx="1354137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Espace réservé du contenu 7"/>
          <p:cNvSpPr>
            <a:spLocks noGrp="1"/>
          </p:cNvSpPr>
          <p:nvPr>
            <p:ph idx="1"/>
          </p:nvPr>
        </p:nvSpPr>
        <p:spPr>
          <a:xfrm>
            <a:off x="6697303" y="397783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Exécuter</a:t>
            </a:r>
            <a:endParaRPr lang="fr-FR" sz="1300" b="0" dirty="0" smtClean="0"/>
          </a:p>
        </p:txBody>
      </p:sp>
      <p:cxnSp>
        <p:nvCxnSpPr>
          <p:cNvPr id="52" name="Connecteur droit avec flèche 51"/>
          <p:cNvCxnSpPr>
            <a:stCxn id="13" idx="3"/>
            <a:endCxn id="18" idx="1"/>
          </p:cNvCxnSpPr>
          <p:nvPr/>
        </p:nvCxnSpPr>
        <p:spPr>
          <a:xfrm flipV="1">
            <a:off x="9596967" y="4298295"/>
            <a:ext cx="1068099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Espace réservé du contenu 7"/>
          <p:cNvSpPr>
            <a:spLocks noGrp="1"/>
          </p:cNvSpPr>
          <p:nvPr>
            <p:ph idx="1"/>
          </p:nvPr>
        </p:nvSpPr>
        <p:spPr>
          <a:xfrm>
            <a:off x="9283375" y="3946962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Reporting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4947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440905"/>
            <a:ext cx="1152128" cy="1152128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46" y="2351185"/>
            <a:ext cx="1152128" cy="1152128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18" y="2348199"/>
            <a:ext cx="1152128" cy="11521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49" y="2348199"/>
            <a:ext cx="1152128" cy="11521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PROCESS DE LA COLLECTION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1113717"/>
            <a:ext cx="1399700" cy="392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87" y="4008138"/>
            <a:ext cx="865534" cy="8655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61" y="1013117"/>
            <a:ext cx="661112" cy="826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7" y="2349578"/>
            <a:ext cx="1152128" cy="1152128"/>
          </a:xfrm>
          <a:prstGeom prst="rect">
            <a:avLst/>
          </a:prstGeom>
        </p:spPr>
      </p:pic>
      <p:cxnSp>
        <p:nvCxnSpPr>
          <p:cNvPr id="33" name="Connecteur droit avec flèche 32"/>
          <p:cNvCxnSpPr>
            <a:stCxn id="16" idx="0"/>
          </p:cNvCxnSpPr>
          <p:nvPr/>
        </p:nvCxnSpPr>
        <p:spPr>
          <a:xfrm flipH="1" flipV="1">
            <a:off x="6381066" y="3212976"/>
            <a:ext cx="11188" cy="795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21" idx="3"/>
            <a:endCxn id="43" idx="1"/>
          </p:cNvCxnSpPr>
          <p:nvPr/>
        </p:nvCxnSpPr>
        <p:spPr>
          <a:xfrm flipV="1">
            <a:off x="2249275" y="2924263"/>
            <a:ext cx="2143574" cy="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228938" y="3491982"/>
            <a:ext cx="969891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valeurs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4644520" y="2080607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Variables</a:t>
            </a:r>
            <a:endParaRPr lang="fr-FR" sz="1300" b="1" i="1" u="sng" dirty="0" smtClean="0"/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910223" y="3477492"/>
            <a:ext cx="1432744" cy="106746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Raw</a:t>
            </a:r>
            <a:r>
              <a:rPr lang="fr-FR" sz="1300" dirty="0" smtClean="0"/>
              <a:t> Collection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Variables</a:t>
            </a:r>
          </a:p>
          <a:p>
            <a:pPr lvl="2">
              <a:buFontTx/>
              <a:buChar char="-"/>
            </a:pPr>
            <a:r>
              <a:rPr lang="fr-FR" sz="1300" dirty="0" smtClean="0"/>
              <a:t>Sans Valeurs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Assertions</a:t>
            </a:r>
            <a:endParaRPr lang="fr-FR" sz="1300" b="0" dirty="0" smtClean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8" y="2298572"/>
            <a:ext cx="597339" cy="59733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7" y="2365792"/>
            <a:ext cx="467224" cy="46722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61" y="2283415"/>
            <a:ext cx="538443" cy="538443"/>
          </a:xfrm>
          <a:prstGeom prst="rect">
            <a:avLst/>
          </a:prstGeom>
        </p:spPr>
      </p:pic>
      <p:cxnSp>
        <p:nvCxnSpPr>
          <p:cNvPr id="48" name="Connecteur droit avec flèche 47"/>
          <p:cNvCxnSpPr>
            <a:stCxn id="43" idx="3"/>
            <a:endCxn id="50" idx="1"/>
          </p:cNvCxnSpPr>
          <p:nvPr/>
        </p:nvCxnSpPr>
        <p:spPr>
          <a:xfrm>
            <a:off x="5544977" y="2924263"/>
            <a:ext cx="16739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Espace réservé du contenu 7"/>
          <p:cNvSpPr>
            <a:spLocks noGrp="1"/>
          </p:cNvSpPr>
          <p:nvPr>
            <p:ph idx="1"/>
          </p:nvPr>
        </p:nvSpPr>
        <p:spPr>
          <a:xfrm>
            <a:off x="2782809" y="2235337"/>
            <a:ext cx="1047149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Configurer les Variables de Collection</a:t>
            </a:r>
            <a:endParaRPr lang="fr-FR" sz="1300" b="0" dirty="0" smtClean="0"/>
          </a:p>
        </p:txBody>
      </p:sp>
      <p:cxnSp>
        <p:nvCxnSpPr>
          <p:cNvPr id="55" name="Connecteur droit avec flèche 54"/>
          <p:cNvCxnSpPr>
            <a:stCxn id="7" idx="2"/>
            <a:endCxn id="21" idx="0"/>
          </p:cNvCxnSpPr>
          <p:nvPr/>
        </p:nvCxnSpPr>
        <p:spPr>
          <a:xfrm>
            <a:off x="1649171" y="1506102"/>
            <a:ext cx="24040" cy="843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Imag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94" y="2127717"/>
            <a:ext cx="705999" cy="705999"/>
          </a:xfrm>
          <a:prstGeom prst="rect">
            <a:avLst/>
          </a:prstGeom>
        </p:spPr>
      </p:pic>
      <p:cxnSp>
        <p:nvCxnSpPr>
          <p:cNvPr id="63" name="Connecteur droit avec flèche 62"/>
          <p:cNvCxnSpPr>
            <a:stCxn id="50" idx="3"/>
            <a:endCxn id="66" idx="1"/>
          </p:cNvCxnSpPr>
          <p:nvPr/>
        </p:nvCxnSpPr>
        <p:spPr>
          <a:xfrm>
            <a:off x="8371046" y="2924263"/>
            <a:ext cx="1199300" cy="2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8998213" y="1903520"/>
            <a:ext cx="0" cy="77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space réservé du contenu 7"/>
          <p:cNvSpPr>
            <a:spLocks noGrp="1"/>
          </p:cNvSpPr>
          <p:nvPr>
            <p:ph idx="1"/>
          </p:nvPr>
        </p:nvSpPr>
        <p:spPr>
          <a:xfrm>
            <a:off x="9503511" y="1245359"/>
            <a:ext cx="1128993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Assertions</a:t>
            </a:r>
            <a:endParaRPr lang="fr-FR" sz="1300" b="0" dirty="0" smtClean="0"/>
          </a:p>
        </p:txBody>
      </p:sp>
      <p:cxnSp>
        <p:nvCxnSpPr>
          <p:cNvPr id="78" name="Connecteur droit avec flèche 77"/>
          <p:cNvCxnSpPr>
            <a:stCxn id="66" idx="2"/>
            <a:endCxn id="81" idx="0"/>
          </p:cNvCxnSpPr>
          <p:nvPr/>
        </p:nvCxnSpPr>
        <p:spPr>
          <a:xfrm flipH="1">
            <a:off x="10128448" y="3503313"/>
            <a:ext cx="17962" cy="937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Imag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30" y="4397747"/>
            <a:ext cx="466478" cy="466478"/>
          </a:xfrm>
          <a:prstGeom prst="rect">
            <a:avLst/>
          </a:prstGeom>
        </p:spPr>
      </p:pic>
      <p:sp>
        <p:nvSpPr>
          <p:cNvPr id="95" name="Espace réservé du contenu 7"/>
          <p:cNvSpPr>
            <a:spLocks noGrp="1"/>
          </p:cNvSpPr>
          <p:nvPr>
            <p:ph idx="1"/>
          </p:nvPr>
        </p:nvSpPr>
        <p:spPr>
          <a:xfrm>
            <a:off x="9412076" y="5381905"/>
            <a:ext cx="1432744" cy="28080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Ready</a:t>
            </a:r>
            <a:r>
              <a:rPr lang="fr-FR" sz="1300" dirty="0" smtClean="0"/>
              <a:t> Collection</a:t>
            </a:r>
          </a:p>
        </p:txBody>
      </p:sp>
      <p:sp>
        <p:nvSpPr>
          <p:cNvPr id="96" name="Espace réservé du contenu 7"/>
          <p:cNvSpPr>
            <a:spLocks noGrp="1"/>
          </p:cNvSpPr>
          <p:nvPr>
            <p:ph idx="1"/>
          </p:nvPr>
        </p:nvSpPr>
        <p:spPr>
          <a:xfrm>
            <a:off x="7285121" y="1913828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Valeurs</a:t>
            </a:r>
            <a:endParaRPr lang="fr-FR" sz="1300" b="1" i="1" u="sng" dirty="0" smtClean="0"/>
          </a:p>
        </p:txBody>
      </p:sp>
      <p:sp>
        <p:nvSpPr>
          <p:cNvPr id="97" name="Espace réservé du contenu 7"/>
          <p:cNvSpPr>
            <a:spLocks noGrp="1"/>
          </p:cNvSpPr>
          <p:nvPr>
            <p:ph idx="1"/>
          </p:nvPr>
        </p:nvSpPr>
        <p:spPr>
          <a:xfrm>
            <a:off x="10164452" y="2262143"/>
            <a:ext cx="1130154" cy="21670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Assertions</a:t>
            </a:r>
            <a:endParaRPr lang="fr-FR" sz="1300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12058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</a:t>
            </a:r>
            <a:r>
              <a:rPr lang="fr-FR" dirty="0">
                <a:solidFill>
                  <a:schemeClr val="tx2"/>
                </a:solidFill>
              </a:rPr>
              <a:t>OUTILS d’AUTOMATISATION DE TEST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88857"/>
              </p:ext>
            </p:extLst>
          </p:nvPr>
        </p:nvGraphicFramePr>
        <p:xfrm>
          <a:off x="263998" y="908720"/>
          <a:ext cx="11664651" cy="4680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0684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152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4150464796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08248995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584331743"/>
                    </a:ext>
                  </a:extLst>
                </a:gridCol>
              </a:tblGrid>
              <a:tr h="61281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Jmeter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Rest</a:t>
                      </a:r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Assured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Katalon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Assertible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Postman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Soap UI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63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Services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Rest</a:t>
                      </a: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 + SOAP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Web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Mobile + </a:t>
                      </a:r>
                      <a:r>
                        <a:rPr lang="fr-FR" sz="1400" b="0" i="0" u="none" strike="noStrike" baseline="0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Spécialité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Test de Performance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en JAVA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Polyvalent ( mais plus interface graphique)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2996840876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Facilité d’utilisation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Avancé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Avancé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806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 CI/CD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CLI</a:t>
                      </a:r>
                      <a:r>
                        <a:rPr lang="fr-FR" sz="1400" b="0" baseline="0" dirty="0" smtClean="0">
                          <a:effectLst/>
                        </a:rPr>
                        <a:t> + </a:t>
                      </a:r>
                      <a:r>
                        <a:rPr lang="fr-FR" sz="1400" b="0" baseline="0" dirty="0" err="1" smtClean="0">
                          <a:effectLst/>
                        </a:rPr>
                        <a:t>Maven</a:t>
                      </a:r>
                      <a:r>
                        <a:rPr lang="fr-FR" sz="1400" b="0" baseline="0" dirty="0" smtClean="0">
                          <a:effectLst/>
                        </a:rPr>
                        <a:t> + plugins Jenkins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err="1" smtClean="0">
                          <a:effectLst/>
                        </a:rPr>
                        <a:t>Maven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API d’</a:t>
                      </a:r>
                      <a:r>
                        <a:rPr lang="fr-FR" sz="1400" b="0" dirty="0" err="1" smtClean="0"/>
                        <a:t>Integration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144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Gratuit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Gratuit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Open Source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d’AUTOMATISATION DE TEST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836712"/>
            <a:ext cx="9503744" cy="51125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45848" y="4591928"/>
            <a:ext cx="267742" cy="24469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836711"/>
            <a:ext cx="1654872" cy="2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SOLUTION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037702"/>
          </a:xfrm>
        </p:spPr>
        <p:txBody>
          <a:bodyPr/>
          <a:lstStyle/>
          <a:p>
            <a:pPr lvl="2"/>
            <a:r>
              <a:rPr lang="en-GB" sz="1600" dirty="0" smtClean="0"/>
              <a:t>On commence par </a:t>
            </a:r>
            <a:r>
              <a:rPr lang="fr-FR" sz="1600" dirty="0" smtClean="0"/>
              <a:t>générer</a:t>
            </a:r>
            <a:r>
              <a:rPr lang="en-GB" sz="1600" dirty="0" smtClean="0"/>
              <a:t> les </a:t>
            </a:r>
            <a:r>
              <a:rPr lang="fr-FR" sz="1600" dirty="0" smtClean="0"/>
              <a:t>collections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 (url + </a:t>
            </a:r>
            <a:r>
              <a:rPr lang="fr-FR" sz="1600" dirty="0" err="1" smtClean="0"/>
              <a:t>params</a:t>
            </a:r>
            <a:r>
              <a:rPr lang="fr-FR" sz="1600" dirty="0" smtClean="0"/>
              <a:t> + headers + </a:t>
            </a:r>
            <a:r>
              <a:rPr lang="fr-FR" sz="1600" dirty="0" err="1" smtClean="0"/>
              <a:t>authentication</a:t>
            </a:r>
            <a:r>
              <a:rPr lang="fr-FR" sz="1600" dirty="0" smtClean="0"/>
              <a:t>) depuis la documentation </a:t>
            </a:r>
            <a:r>
              <a:rPr lang="fr-FR" sz="1600" dirty="0" err="1" smtClean="0"/>
              <a:t>Swagger</a:t>
            </a:r>
            <a:r>
              <a:rPr lang="fr-FR" sz="1600" dirty="0" smtClean="0"/>
              <a:t>, puis on injecte les valeurs avec </a:t>
            </a:r>
            <a:r>
              <a:rPr lang="fr-FR" sz="1600" dirty="0" err="1" smtClean="0"/>
              <a:t>newman</a:t>
            </a:r>
            <a:r>
              <a:rPr lang="fr-FR" sz="1600" dirty="0" smtClean="0"/>
              <a:t> (cli pour exécuter script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), pour enfin faire la comparaison avec les itérations suivantes. Puis intégrer avec la pipeline CI/CD et ajouter la génération des rapports.</a:t>
            </a:r>
            <a:endParaRPr lang="en-GB" sz="1600" b="0" dirty="0" smtClean="0"/>
          </a:p>
        </p:txBody>
      </p:sp>
      <p:grpSp>
        <p:nvGrpSpPr>
          <p:cNvPr id="30" name="Groupe 29"/>
          <p:cNvGrpSpPr/>
          <p:nvPr/>
        </p:nvGrpSpPr>
        <p:grpSpPr>
          <a:xfrm>
            <a:off x="1055440" y="2204864"/>
            <a:ext cx="9845969" cy="2612423"/>
            <a:chOff x="407368" y="2775479"/>
            <a:chExt cx="9845969" cy="261242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312" y="3721010"/>
              <a:ext cx="1349025" cy="1349025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859" y="2775479"/>
              <a:ext cx="1342582" cy="134258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79" y="3240127"/>
              <a:ext cx="1919224" cy="83694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29" y="4118061"/>
              <a:ext cx="1269841" cy="126984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68" y="4077072"/>
              <a:ext cx="2274653" cy="636903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125" y="4005064"/>
              <a:ext cx="1108969" cy="1108969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>
              <a:stCxn id="15" idx="3"/>
            </p:cNvCxnSpPr>
            <p:nvPr/>
          </p:nvCxnSpPr>
          <p:spPr>
            <a:xfrm flipV="1">
              <a:off x="2682021" y="4395523"/>
              <a:ext cx="9712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807968" y="4395523"/>
              <a:ext cx="737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endCxn id="10" idx="1"/>
            </p:cNvCxnSpPr>
            <p:nvPr/>
          </p:nvCxnSpPr>
          <p:spPr>
            <a:xfrm>
              <a:off x="8040216" y="4395522"/>
              <a:ext cx="8640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3052913" y="4859728"/>
            <a:ext cx="1695283" cy="72951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collection</a:t>
            </a:r>
          </a:p>
          <a:p>
            <a:pPr marL="0" lvl="2" indent="0" algn="ctr">
              <a:buNone/>
            </a:pPr>
            <a:r>
              <a:rPr lang="en-GB" sz="1300" dirty="0" err="1" smtClean="0"/>
              <a:t>OpenApi</a:t>
            </a:r>
            <a:r>
              <a:rPr lang="en-GB" sz="1300" dirty="0" smtClean="0"/>
              <a:t>-to-Postman</a:t>
            </a:r>
            <a:endParaRPr lang="en-GB" sz="1300" b="0" dirty="0" smtClean="0"/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7065427" y="4782030"/>
            <a:ext cx="1525588" cy="50968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</a:t>
            </a:r>
            <a:r>
              <a:rPr lang="fr-FR" sz="1300" b="0" dirty="0" smtClean="0"/>
              <a:t>xécution </a:t>
            </a:r>
          </a:p>
          <a:p>
            <a:pPr marL="0" lvl="2" indent="0" algn="ctr">
              <a:buNone/>
            </a:pPr>
            <a:r>
              <a:rPr lang="fr-FR" sz="1300" b="0" dirty="0" smtClean="0"/>
              <a:t>(</a:t>
            </a:r>
            <a:r>
              <a:rPr lang="fr-FR" sz="1300" b="0" dirty="0" err="1" smtClean="0"/>
              <a:t>schedule</a:t>
            </a:r>
            <a:r>
              <a:rPr lang="fr-FR" sz="1300" b="0" dirty="0" smtClean="0"/>
              <a:t> ou autre)</a:t>
            </a:r>
          </a:p>
        </p:txBody>
      </p:sp>
      <p:sp>
        <p:nvSpPr>
          <p:cNvPr id="35" name="Espace réservé du contenu 7"/>
          <p:cNvSpPr>
            <a:spLocks noGrp="1"/>
          </p:cNvSpPr>
          <p:nvPr>
            <p:ph idx="1"/>
          </p:nvPr>
        </p:nvSpPr>
        <p:spPr>
          <a:xfrm>
            <a:off x="9375821" y="4761412"/>
            <a:ext cx="1525588" cy="431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rapports</a:t>
            </a:r>
          </a:p>
        </p:txBody>
      </p:sp>
      <p:sp>
        <p:nvSpPr>
          <p:cNvPr id="36" name="Espace réservé du contenu 7"/>
          <p:cNvSpPr>
            <a:spLocks noGrp="1"/>
          </p:cNvSpPr>
          <p:nvPr>
            <p:ph idx="1"/>
          </p:nvPr>
        </p:nvSpPr>
        <p:spPr>
          <a:xfrm>
            <a:off x="8256240" y="2136135"/>
            <a:ext cx="1412867" cy="380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Injection des </a:t>
            </a:r>
            <a:r>
              <a:rPr lang="en-GB" sz="1300" b="0" dirty="0" err="1" smtClean="0"/>
              <a:t>valeurs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7942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0"/>
            <a:ext cx="5832648" cy="61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Génération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Pour </a:t>
            </a:r>
            <a:r>
              <a:rPr lang="en-GB" sz="1600" dirty="0" err="1" smtClean="0"/>
              <a:t>cela</a:t>
            </a:r>
            <a:r>
              <a:rPr lang="en-GB" sz="1600" dirty="0" smtClean="0"/>
              <a:t> on </a:t>
            </a:r>
            <a:r>
              <a:rPr lang="en-GB" sz="1600" dirty="0" err="1" smtClean="0"/>
              <a:t>va</a:t>
            </a:r>
            <a:r>
              <a:rPr lang="en-GB" sz="1600" dirty="0" smtClean="0"/>
              <a:t> utiliser les </a:t>
            </a:r>
            <a:r>
              <a:rPr lang="en-GB" sz="1600" dirty="0" err="1" smtClean="0"/>
              <a:t>fichiers</a:t>
            </a:r>
            <a:r>
              <a:rPr lang="en-GB" sz="1600" dirty="0" smtClean="0"/>
              <a:t> swagger de </a:t>
            </a:r>
            <a:r>
              <a:rPr lang="en-GB" sz="1600" dirty="0" err="1" smtClean="0"/>
              <a:t>chaque</a:t>
            </a:r>
            <a:r>
              <a:rPr lang="en-GB" sz="1600" dirty="0" smtClean="0"/>
              <a:t> service et </a:t>
            </a:r>
            <a:r>
              <a:rPr lang="en-GB" sz="1600" dirty="0" err="1" smtClean="0"/>
              <a:t>générer</a:t>
            </a:r>
            <a:r>
              <a:rPr lang="en-GB" sz="1600" dirty="0" smtClean="0"/>
              <a:t> </a:t>
            </a:r>
            <a:r>
              <a:rPr lang="en-GB" sz="1600" dirty="0" err="1" smtClean="0"/>
              <a:t>depuis</a:t>
            </a:r>
            <a:r>
              <a:rPr lang="en-GB" sz="1600" dirty="0" smtClean="0"/>
              <a:t> les collections </a:t>
            </a:r>
            <a:r>
              <a:rPr lang="en-GB" sz="1600" dirty="0" err="1" smtClean="0"/>
              <a:t>ou</a:t>
            </a:r>
            <a:r>
              <a:rPr lang="en-GB" sz="1600" dirty="0" smtClean="0"/>
              <a:t> </a:t>
            </a:r>
            <a:r>
              <a:rPr lang="en-GB" sz="1600" dirty="0" err="1" smtClean="0"/>
              <a:t>bien</a:t>
            </a:r>
            <a:r>
              <a:rPr lang="en-GB" sz="1600" dirty="0" smtClean="0"/>
              <a:t> </a:t>
            </a:r>
            <a:r>
              <a:rPr lang="en-GB" sz="1600" dirty="0" err="1" smtClean="0"/>
              <a:t>tous</a:t>
            </a:r>
            <a:r>
              <a:rPr lang="en-GB" sz="1600" dirty="0" smtClean="0"/>
              <a:t> </a:t>
            </a:r>
            <a:r>
              <a:rPr lang="en-GB" sz="1600" dirty="0" err="1" smtClean="0"/>
              <a:t>simplement</a:t>
            </a:r>
            <a:r>
              <a:rPr lang="en-GB" sz="1600" dirty="0" smtClean="0"/>
              <a:t> </a:t>
            </a:r>
            <a:r>
              <a:rPr lang="en-GB" sz="1600" dirty="0" err="1" smtClean="0"/>
              <a:t>prendre</a:t>
            </a:r>
            <a:r>
              <a:rPr lang="en-GB" sz="1600" dirty="0" smtClean="0"/>
              <a:t> les endpoints.</a:t>
            </a:r>
            <a:endParaRPr lang="en-GB" sz="1600" b="0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29" y="2778915"/>
            <a:ext cx="2274653" cy="63690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19" y="1802327"/>
            <a:ext cx="1108969" cy="1108969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stCxn id="15" idx="3"/>
          </p:cNvCxnSpPr>
          <p:nvPr/>
        </p:nvCxnSpPr>
        <p:spPr>
          <a:xfrm flipV="1">
            <a:off x="5454682" y="2630629"/>
            <a:ext cx="1073366" cy="466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177502" y="2228749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Openapi2Postmanv2</a:t>
            </a:r>
          </a:p>
        </p:txBody>
      </p:sp>
      <p:cxnSp>
        <p:nvCxnSpPr>
          <p:cNvPr id="22" name="Connecteur droit avec flèche 21"/>
          <p:cNvCxnSpPr>
            <a:stCxn id="15" idx="3"/>
          </p:cNvCxnSpPr>
          <p:nvPr/>
        </p:nvCxnSpPr>
        <p:spPr>
          <a:xfrm>
            <a:off x="5454682" y="3097367"/>
            <a:ext cx="1073366" cy="466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6672064" y="3415818"/>
            <a:ext cx="1695283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Utiliser </a:t>
            </a:r>
            <a:r>
              <a:rPr lang="en-GB" sz="1300" b="0" dirty="0" err="1" smtClean="0"/>
              <a:t>juste</a:t>
            </a:r>
            <a:r>
              <a:rPr lang="en-GB" sz="1300" b="0" dirty="0" smtClean="0"/>
              <a:t> les endpoints et les </a:t>
            </a:r>
            <a:r>
              <a:rPr lang="en-GB" sz="1300" b="0" dirty="0" err="1" smtClean="0"/>
              <a:t>appeler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normalement</a:t>
            </a:r>
            <a:endParaRPr lang="en-GB" sz="1300" b="0" dirty="0" smtClean="0"/>
          </a:p>
        </p:txBody>
      </p:sp>
      <p:sp>
        <p:nvSpPr>
          <p:cNvPr id="26" name="Espace réservé du contenu 7"/>
          <p:cNvSpPr>
            <a:spLocks noGrp="1"/>
          </p:cNvSpPr>
          <p:nvPr>
            <p:ph idx="1"/>
          </p:nvPr>
        </p:nvSpPr>
        <p:spPr>
          <a:xfrm>
            <a:off x="6661326" y="273327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Collection Postman</a:t>
            </a:r>
          </a:p>
        </p:txBody>
      </p:sp>
    </p:spTree>
    <p:extLst>
      <p:ext uri="{BB962C8B-B14F-4D97-AF65-F5344CB8AC3E}">
        <p14:creationId xmlns:p14="http://schemas.microsoft.com/office/powerpoint/2010/main" val="41006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Définition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198998"/>
          </a:xfrm>
        </p:spPr>
        <p:txBody>
          <a:bodyPr/>
          <a:lstStyle/>
          <a:p>
            <a:pPr lvl="2"/>
            <a:r>
              <a:rPr lang="en-GB" sz="1600" dirty="0" smtClean="0"/>
              <a:t>On aura </a:t>
            </a:r>
            <a:r>
              <a:rPr lang="en-GB" sz="1600" dirty="0" err="1" smtClean="0"/>
              <a:t>besoin</a:t>
            </a:r>
            <a:r>
              <a:rPr lang="en-GB" sz="1600" dirty="0" smtClean="0"/>
              <a:t> de </a:t>
            </a:r>
            <a:r>
              <a:rPr lang="en-GB" sz="1600" dirty="0" err="1" smtClean="0"/>
              <a:t>plusieurs</a:t>
            </a:r>
            <a:r>
              <a:rPr lang="en-GB" sz="1600" dirty="0" smtClean="0"/>
              <a:t> notion: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err="1" smtClean="0"/>
              <a:t>Gestion</a:t>
            </a:r>
            <a:r>
              <a:rPr lang="en-GB" sz="1400" dirty="0" smtClean="0"/>
              <a:t> des tests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/>
              <a:t>Cucumber (Gherkin</a:t>
            </a:r>
            <a:r>
              <a:rPr lang="en-GB" sz="1400" dirty="0" smtClean="0"/>
              <a:t>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smtClean="0"/>
              <a:t>Test Data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</p:txBody>
      </p:sp>
      <p:cxnSp>
        <p:nvCxnSpPr>
          <p:cNvPr id="19" name="Connecteur droit avec flèche 18"/>
          <p:cNvCxnSpPr>
            <a:stCxn id="18" idx="3"/>
          </p:cNvCxnSpPr>
          <p:nvPr/>
        </p:nvCxnSpPr>
        <p:spPr>
          <a:xfrm flipV="1">
            <a:off x="2567608" y="3120506"/>
            <a:ext cx="1440160" cy="81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8" idx="3"/>
          </p:cNvCxnSpPr>
          <p:nvPr/>
        </p:nvCxnSpPr>
        <p:spPr>
          <a:xfrm>
            <a:off x="2567608" y="3933056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4229977" y="5544058"/>
            <a:ext cx="1695283" cy="44656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Les </a:t>
            </a:r>
            <a:r>
              <a:rPr lang="en-GB" sz="1300" dirty="0" err="1"/>
              <a:t>c</a:t>
            </a:r>
            <a:r>
              <a:rPr lang="en-GB" sz="1300" b="0" dirty="0" err="1" smtClean="0"/>
              <a:t>as</a:t>
            </a:r>
            <a:r>
              <a:rPr lang="en-GB" sz="1300" b="0" dirty="0" smtClean="0"/>
              <a:t> de test </a:t>
            </a:r>
            <a:r>
              <a:rPr lang="en-GB" sz="1300" b="0" dirty="0" err="1" smtClean="0"/>
              <a:t>seront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écrit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en</a:t>
            </a:r>
            <a:r>
              <a:rPr lang="en-GB" sz="1300" b="0" dirty="0" smtClean="0"/>
              <a:t> Gherkin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48" y="4290135"/>
            <a:ext cx="1215579" cy="12155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344599"/>
            <a:ext cx="1851670" cy="108699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13" y="3649523"/>
            <a:ext cx="1080120" cy="56706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83" y="3261543"/>
            <a:ext cx="1343025" cy="1343025"/>
          </a:xfrm>
          <a:prstGeom prst="rect">
            <a:avLst/>
          </a:prstGeom>
        </p:spPr>
      </p:pic>
      <p:sp>
        <p:nvSpPr>
          <p:cNvPr id="27" name="Espace réservé du contenu 7"/>
          <p:cNvSpPr>
            <a:spLocks noGrp="1"/>
          </p:cNvSpPr>
          <p:nvPr>
            <p:ph idx="1"/>
          </p:nvPr>
        </p:nvSpPr>
        <p:spPr>
          <a:xfrm>
            <a:off x="6874489" y="5500798"/>
            <a:ext cx="2664296" cy="607789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err="1" smtClean="0"/>
              <a:t>Cucumber</a:t>
            </a:r>
            <a:r>
              <a:rPr lang="fr-FR" sz="1300" b="0" dirty="0" smtClean="0"/>
              <a:t> s’en charge pour faire les appels nécessaire vers notre code JS</a:t>
            </a:r>
          </a:p>
        </p:txBody>
      </p:sp>
      <p:sp>
        <p:nvSpPr>
          <p:cNvPr id="28" name="Espace réservé du contenu 7"/>
          <p:cNvSpPr>
            <a:spLocks noGrp="1"/>
          </p:cNvSpPr>
          <p:nvPr>
            <p:ph idx="1"/>
          </p:nvPr>
        </p:nvSpPr>
        <p:spPr>
          <a:xfrm>
            <a:off x="9984432" y="4554397"/>
            <a:ext cx="1695283" cy="6870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Le code s’occupe d’injecter la data pour exécuter après</a:t>
            </a:r>
          </a:p>
        </p:txBody>
      </p:sp>
      <p:cxnSp>
        <p:nvCxnSpPr>
          <p:cNvPr id="17" name="Connecteur droit avec flèche 16"/>
          <p:cNvCxnSpPr>
            <a:stCxn id="18" idx="3"/>
          </p:cNvCxnSpPr>
          <p:nvPr/>
        </p:nvCxnSpPr>
        <p:spPr>
          <a:xfrm>
            <a:off x="2567608" y="3933056"/>
            <a:ext cx="1440160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contenu 7"/>
          <p:cNvSpPr>
            <a:spLocks noGrp="1"/>
          </p:cNvSpPr>
          <p:nvPr>
            <p:ph idx="1"/>
          </p:nvPr>
        </p:nvSpPr>
        <p:spPr>
          <a:xfrm>
            <a:off x="4045050" y="2855417"/>
            <a:ext cx="1695283" cy="452510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Statique qui va changer </a:t>
            </a:r>
            <a:r>
              <a:rPr lang="fr-FR" sz="1300" b="0" dirty="0" err="1" smtClean="0"/>
              <a:t>aprés</a:t>
            </a:r>
            <a:endParaRPr lang="fr-FR" sz="1300" b="0" dirty="0" smtClean="0"/>
          </a:p>
        </p:txBody>
      </p:sp>
      <p:cxnSp>
        <p:nvCxnSpPr>
          <p:cNvPr id="23" name="Connecteur droit avec flèche 22"/>
          <p:cNvCxnSpPr>
            <a:stCxn id="6" idx="3"/>
            <a:endCxn id="5" idx="1"/>
          </p:cNvCxnSpPr>
          <p:nvPr/>
        </p:nvCxnSpPr>
        <p:spPr>
          <a:xfrm>
            <a:off x="6003454" y="4888099"/>
            <a:ext cx="1595394" cy="9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5" idx="3"/>
            <a:endCxn id="28" idx="1"/>
          </p:cNvCxnSpPr>
          <p:nvPr/>
        </p:nvCxnSpPr>
        <p:spPr>
          <a:xfrm flipV="1">
            <a:off x="8814427" y="4897924"/>
            <a:ext cx="11700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Exécution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Qui se </a:t>
            </a:r>
            <a:r>
              <a:rPr lang="en-GB" sz="1600" dirty="0" err="1" smtClean="0"/>
              <a:t>fera</a:t>
            </a:r>
            <a:r>
              <a:rPr lang="en-GB" sz="1600" dirty="0" smtClean="0"/>
              <a:t> de </a:t>
            </a:r>
            <a:r>
              <a:rPr lang="en-GB" sz="1600" dirty="0" err="1" smtClean="0"/>
              <a:t>maniére</a:t>
            </a:r>
            <a:r>
              <a:rPr lang="en-GB" sz="1600" dirty="0" smtClean="0"/>
              <a:t> </a:t>
            </a:r>
            <a:r>
              <a:rPr lang="en-GB" sz="1600" dirty="0" err="1" smtClean="0"/>
              <a:t>périodique</a:t>
            </a:r>
            <a:r>
              <a:rPr lang="en-GB" sz="1600" dirty="0" smtClean="0"/>
              <a:t> </a:t>
            </a:r>
            <a:r>
              <a:rPr lang="en-GB" sz="1600" dirty="0" err="1" smtClean="0"/>
              <a:t>dans</a:t>
            </a:r>
            <a:r>
              <a:rPr lang="en-GB" sz="1600" dirty="0" smtClean="0"/>
              <a:t> la pipeline CI/CD avec un </a:t>
            </a:r>
            <a:r>
              <a:rPr lang="en-GB" sz="1600" dirty="0" err="1" smtClean="0"/>
              <a:t>environnement</a:t>
            </a:r>
            <a:r>
              <a:rPr lang="en-GB" sz="1600" dirty="0" smtClean="0"/>
              <a:t> </a:t>
            </a:r>
            <a:r>
              <a:rPr lang="en-GB" sz="1600" dirty="0" err="1" smtClean="0"/>
              <a:t>NodeJs</a:t>
            </a:r>
            <a:r>
              <a:rPr lang="en-GB" sz="1600" dirty="0" smtClean="0"/>
              <a:t> qui </a:t>
            </a:r>
            <a:r>
              <a:rPr lang="en-GB" sz="1600" dirty="0" err="1" smtClean="0"/>
              <a:t>exécutera</a:t>
            </a:r>
            <a:r>
              <a:rPr lang="en-GB" sz="1600" dirty="0" smtClean="0"/>
              <a:t> les </a:t>
            </a:r>
            <a:r>
              <a:rPr lang="en-GB" sz="1600" dirty="0" err="1" smtClean="0"/>
              <a:t>différents</a:t>
            </a:r>
            <a:r>
              <a:rPr lang="en-GB" sz="1600" dirty="0" smtClean="0"/>
              <a:t> scripts.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159896" y="4293096"/>
            <a:ext cx="1813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209787" y="386560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Il  sera integer á la pipeline CI/CD</a:t>
            </a:r>
          </a:p>
        </p:txBody>
      </p: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2855795" y="5117372"/>
            <a:ext cx="1813130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environnement </a:t>
            </a:r>
            <a:r>
              <a:rPr lang="fr-FR" sz="1300" b="0" dirty="0" err="1" smtClean="0"/>
              <a:t>NodeJs</a:t>
            </a:r>
            <a:endParaRPr lang="fr-FR" sz="1300" b="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4" y="2726643"/>
            <a:ext cx="1094893" cy="12005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17" y="4294664"/>
            <a:ext cx="1424328" cy="7121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059232"/>
            <a:ext cx="2711624" cy="7298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85" y="3863903"/>
            <a:ext cx="1276350" cy="1276350"/>
          </a:xfrm>
          <a:prstGeom prst="rect">
            <a:avLst/>
          </a:prstGeom>
        </p:spPr>
      </p:pic>
      <p:sp>
        <p:nvSpPr>
          <p:cNvPr id="23" name="Espace réservé du contenu 7"/>
          <p:cNvSpPr>
            <a:spLocks noGrp="1"/>
          </p:cNvSpPr>
          <p:nvPr>
            <p:ph idx="1"/>
          </p:nvPr>
        </p:nvSpPr>
        <p:spPr>
          <a:xfrm>
            <a:off x="7091316" y="5043713"/>
            <a:ext cx="1813130" cy="401511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</a:t>
            </a:r>
            <a:r>
              <a:rPr lang="fr-FR" sz="1300" b="0" dirty="0" err="1" smtClean="0"/>
              <a:t>schedule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9621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adaptation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err="1" smtClean="0"/>
              <a:t>C’est</a:t>
            </a:r>
            <a:r>
              <a:rPr lang="en-GB" sz="1600" dirty="0" smtClean="0"/>
              <a:t> </a:t>
            </a:r>
            <a:r>
              <a:rPr lang="en-GB" sz="1600" dirty="0" err="1" smtClean="0"/>
              <a:t>principalement</a:t>
            </a:r>
            <a:r>
              <a:rPr lang="en-GB" sz="1600" dirty="0" smtClean="0"/>
              <a:t> du reporting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des </a:t>
            </a:r>
            <a:r>
              <a:rPr lang="en-GB" sz="1600" dirty="0" err="1" smtClean="0"/>
              <a:t>librairies</a:t>
            </a:r>
            <a:r>
              <a:rPr lang="en-GB" sz="1600" dirty="0" smtClean="0"/>
              <a:t> </a:t>
            </a:r>
            <a:r>
              <a:rPr lang="en-GB" sz="1600" dirty="0" err="1" smtClean="0"/>
              <a:t>faite</a:t>
            </a:r>
            <a:r>
              <a:rPr lang="en-GB" sz="1600" dirty="0" smtClean="0"/>
              <a:t> pour,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un rapport custom. </a:t>
            </a:r>
            <a:r>
              <a:rPr lang="en-GB" sz="1600" dirty="0" err="1" smtClean="0"/>
              <a:t>Idéalement</a:t>
            </a:r>
            <a:r>
              <a:rPr lang="en-GB" sz="1600" dirty="0" smtClean="0"/>
              <a:t> </a:t>
            </a:r>
            <a:r>
              <a:rPr lang="en-GB" sz="1600" dirty="0" err="1" smtClean="0"/>
              <a:t>ces</a:t>
            </a:r>
            <a:r>
              <a:rPr lang="en-GB" sz="1600" dirty="0" smtClean="0"/>
              <a:t> rapport </a:t>
            </a:r>
            <a:r>
              <a:rPr lang="en-GB" sz="1600" dirty="0" err="1" smtClean="0"/>
              <a:t>seront</a:t>
            </a:r>
            <a:r>
              <a:rPr lang="en-GB" sz="1600" dirty="0" smtClean="0"/>
              <a:t> communiqués á </a:t>
            </a:r>
            <a:r>
              <a:rPr lang="en-GB" sz="1600" dirty="0" err="1" smtClean="0"/>
              <a:t>l’outil</a:t>
            </a:r>
            <a:r>
              <a:rPr lang="en-GB" sz="1600" dirty="0" smtClean="0"/>
              <a:t> de </a:t>
            </a:r>
            <a:r>
              <a:rPr lang="en-GB" sz="1600" dirty="0" err="1" smtClean="0"/>
              <a:t>gestion</a:t>
            </a:r>
            <a:r>
              <a:rPr lang="en-GB" sz="1600" dirty="0" smtClean="0"/>
              <a:t> des tests.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>
            <a:stCxn id="6" idx="3"/>
            <a:endCxn id="18" idx="1"/>
          </p:cNvCxnSpPr>
          <p:nvPr/>
        </p:nvCxnSpPr>
        <p:spPr>
          <a:xfrm flipV="1">
            <a:off x="3920158" y="2839709"/>
            <a:ext cx="1404142" cy="106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396241" y="2969735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Reporting</a:t>
            </a:r>
          </a:p>
        </p:txBody>
      </p:sp>
      <p:cxnSp>
        <p:nvCxnSpPr>
          <p:cNvPr id="22" name="Connecteur droit avec flèche 21"/>
          <p:cNvCxnSpPr>
            <a:stCxn id="6" idx="3"/>
            <a:endCxn id="24" idx="1"/>
          </p:cNvCxnSpPr>
          <p:nvPr/>
        </p:nvCxnSpPr>
        <p:spPr>
          <a:xfrm>
            <a:off x="3920158" y="3901875"/>
            <a:ext cx="1523916" cy="2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5399419" y="4583041"/>
            <a:ext cx="2564935" cy="720080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smtClean="0"/>
              <a:t>Custom reports qui </a:t>
            </a:r>
            <a:r>
              <a:rPr lang="en-GB" sz="1300" dirty="0" err="1" smtClean="0"/>
              <a:t>seront</a:t>
            </a:r>
            <a:r>
              <a:rPr lang="en-GB" sz="1300" dirty="0" smtClean="0"/>
              <a:t> communiqués via API </a:t>
            </a:r>
            <a:r>
              <a:rPr lang="en-GB" sz="1300" dirty="0" err="1" smtClean="0"/>
              <a:t>ou</a:t>
            </a:r>
            <a:r>
              <a:rPr lang="en-GB" sz="1300" dirty="0" smtClean="0"/>
              <a:t> Mail </a:t>
            </a:r>
            <a:r>
              <a:rPr lang="en-GB" sz="1300" dirty="0" err="1" smtClean="0"/>
              <a:t>ou</a:t>
            </a:r>
            <a:r>
              <a:rPr lang="en-GB" sz="1300" dirty="0" smtClean="0"/>
              <a:t> avec </a:t>
            </a:r>
            <a:r>
              <a:rPr lang="en-GB" sz="1300" dirty="0" err="1" smtClean="0"/>
              <a:t>outil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 test</a:t>
            </a:r>
            <a:endParaRPr lang="en-GB" sz="1300" b="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30362"/>
            <a:ext cx="1352550" cy="13430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00" y="2421236"/>
            <a:ext cx="1919224" cy="8369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97" y="3609632"/>
            <a:ext cx="1080120" cy="567063"/>
          </a:xfrm>
          <a:prstGeom prst="rect">
            <a:avLst/>
          </a:prstGeom>
        </p:spPr>
      </p:pic>
      <p:cxnSp>
        <p:nvCxnSpPr>
          <p:cNvPr id="21" name="Connecteur droit avec flèche 20"/>
          <p:cNvCxnSpPr>
            <a:stCxn id="6" idx="3"/>
            <a:endCxn id="25" idx="1"/>
          </p:cNvCxnSpPr>
          <p:nvPr/>
        </p:nvCxnSpPr>
        <p:spPr>
          <a:xfrm>
            <a:off x="3920158" y="3901875"/>
            <a:ext cx="1479261" cy="1041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contenu 7"/>
          <p:cNvSpPr>
            <a:spLocks noGrp="1"/>
          </p:cNvSpPr>
          <p:nvPr>
            <p:ph idx="1"/>
          </p:nvPr>
        </p:nvSpPr>
        <p:spPr>
          <a:xfrm>
            <a:off x="5444074" y="3609632"/>
            <a:ext cx="2520280" cy="627893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err="1" smtClean="0"/>
              <a:t>Envoyer</a:t>
            </a:r>
            <a:r>
              <a:rPr lang="en-GB" sz="1300" dirty="0" smtClean="0"/>
              <a:t> les </a:t>
            </a:r>
            <a:r>
              <a:rPr lang="en-GB" sz="1300" dirty="0" err="1" smtClean="0"/>
              <a:t>données</a:t>
            </a:r>
            <a:r>
              <a:rPr lang="en-GB" sz="1300" dirty="0" smtClean="0"/>
              <a:t> </a:t>
            </a:r>
            <a:r>
              <a:rPr lang="en-GB" sz="1300" dirty="0" err="1" smtClean="0"/>
              <a:t>vers</a:t>
            </a:r>
            <a:r>
              <a:rPr lang="en-GB" sz="1300" dirty="0" smtClean="0"/>
              <a:t> les </a:t>
            </a:r>
            <a:r>
              <a:rPr lang="en-GB" sz="1300" dirty="0" err="1" smtClean="0"/>
              <a:t>outils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des tests qui </a:t>
            </a:r>
            <a:r>
              <a:rPr lang="en-GB" sz="1300" dirty="0" err="1" smtClean="0"/>
              <a:t>vont</a:t>
            </a:r>
            <a:r>
              <a:rPr lang="en-GB" sz="1300" dirty="0" smtClean="0"/>
              <a:t> </a:t>
            </a:r>
            <a:r>
              <a:rPr lang="en-GB" sz="1300" dirty="0" err="1" smtClean="0"/>
              <a:t>générer</a:t>
            </a:r>
            <a:r>
              <a:rPr lang="en-GB" sz="1300" dirty="0" smtClean="0"/>
              <a:t> les rapports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37673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SFR">
  <a:themeElements>
    <a:clrScheme name="SFR PPT">
      <a:dk1>
        <a:srgbClr val="000000"/>
      </a:dk1>
      <a:lt1>
        <a:srgbClr val="FFFFFF"/>
      </a:lt1>
      <a:dk2>
        <a:srgbClr val="E1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DFAC00"/>
      </a:accent4>
      <a:accent5>
        <a:srgbClr val="CE5498"/>
      </a:accent5>
      <a:accent6>
        <a:srgbClr val="6B6E6E"/>
      </a:accent6>
      <a:hlink>
        <a:srgbClr val="000000"/>
      </a:hlink>
      <a:folHlink>
        <a:srgbClr val="000000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PPT SFR Business 16-9 paysage V2</Template>
  <TotalTime>27658</TotalTime>
  <Words>548</Words>
  <Application>Microsoft Office PowerPoint</Application>
  <PresentationFormat>Grand écran</PresentationFormat>
  <Paragraphs>130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22</vt:i4>
      </vt:variant>
      <vt:variant>
        <vt:lpstr>Titres des diapositives</vt:lpstr>
      </vt:variant>
      <vt:variant>
        <vt:i4>11</vt:i4>
      </vt:variant>
    </vt:vector>
  </HeadingPairs>
  <TitlesOfParts>
    <vt:vector size="38" baseType="lpstr">
      <vt:lpstr>Arial</vt:lpstr>
      <vt:lpstr>Calibri</vt:lpstr>
      <vt:lpstr>SFR</vt:lpstr>
      <vt:lpstr>SFR Black</vt:lpstr>
      <vt:lpstr>Wingdings</vt:lpstr>
      <vt:lpstr>SFR</vt:lpstr>
      <vt:lpstr>6_SFR</vt:lpstr>
      <vt:lpstr>1_SFR</vt:lpstr>
      <vt:lpstr>2_SFR</vt:lpstr>
      <vt:lpstr>7_SFR</vt:lpstr>
      <vt:lpstr>3_SFR</vt:lpstr>
      <vt:lpstr>4_SFR</vt:lpstr>
      <vt:lpstr>5_SFR</vt:lpstr>
      <vt:lpstr>8_SFR</vt:lpstr>
      <vt:lpstr>9_SFR</vt:lpstr>
      <vt:lpstr>10_SFR</vt:lpstr>
      <vt:lpstr>11_SFR</vt:lpstr>
      <vt:lpstr>12_SFR</vt:lpstr>
      <vt:lpstr>13_SFR</vt:lpstr>
      <vt:lpstr>14_SFR</vt:lpstr>
      <vt:lpstr>15_SFR</vt:lpstr>
      <vt:lpstr>16_SFR</vt:lpstr>
      <vt:lpstr>17_SFR</vt:lpstr>
      <vt:lpstr>18_SFR</vt:lpstr>
      <vt:lpstr>19_SFR</vt:lpstr>
      <vt:lpstr>20_SFR</vt:lpstr>
      <vt:lpstr>21_SFR</vt:lpstr>
      <vt:lpstr>COMPARAISON DES OUTILS de gestion de cas de tests</vt:lpstr>
      <vt:lpstr>COMPARAISON DES OUTILS d’AUTOMATISATION DE TEST</vt:lpstr>
      <vt:lpstr>COMPARAISON DES OUTILS d’AUTOMATISATION DE TEST</vt:lpstr>
      <vt:lpstr>SOLUTION</vt:lpstr>
      <vt:lpstr>Présentation PowerPoint</vt:lpstr>
      <vt:lpstr>Génération des test</vt:lpstr>
      <vt:lpstr>Définition des test</vt:lpstr>
      <vt:lpstr>Exécution des test</vt:lpstr>
      <vt:lpstr>adaptation des test</vt:lpstr>
      <vt:lpstr>WORKFLOW</vt:lpstr>
      <vt:lpstr>PROCESS DE LA COLLECTION</vt:lpstr>
    </vt:vector>
  </TitlesOfParts>
  <Manager>SFR</Manager>
  <Company>SFR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Méthodologie</dc:title>
  <dc:subject>SFR</dc:subject>
  <dc:creator>Laure Frandeboeuf</dc:creator>
  <cp:lastModifiedBy>Houssam Eddine Abou El Haoul</cp:lastModifiedBy>
  <cp:revision>410</cp:revision>
  <cp:lastPrinted>2016-06-29T11:32:26Z</cp:lastPrinted>
  <dcterms:created xsi:type="dcterms:W3CDTF">2016-01-05T14:12:10Z</dcterms:created>
  <dcterms:modified xsi:type="dcterms:W3CDTF">2024-05-17T13:32:26Z</dcterms:modified>
</cp:coreProperties>
</file>